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814" r:id="rId3"/>
    <p:sldMasterId id="2147483828" r:id="rId4"/>
  </p:sldMasterIdLst>
  <p:notesMasterIdLst>
    <p:notesMasterId r:id="rId25"/>
  </p:notesMasterIdLst>
  <p:sldIdLst>
    <p:sldId id="529" r:id="rId5"/>
    <p:sldId id="606" r:id="rId6"/>
    <p:sldId id="614" r:id="rId7"/>
    <p:sldId id="617" r:id="rId8"/>
    <p:sldId id="642" r:id="rId9"/>
    <p:sldId id="440" r:id="rId10"/>
    <p:sldId id="554" r:id="rId11"/>
    <p:sldId id="443" r:id="rId12"/>
    <p:sldId id="560" r:id="rId13"/>
    <p:sldId id="626" r:id="rId14"/>
    <p:sldId id="627" r:id="rId15"/>
    <p:sldId id="562" r:id="rId16"/>
    <p:sldId id="563" r:id="rId17"/>
    <p:sldId id="564" r:id="rId18"/>
    <p:sldId id="628" r:id="rId19"/>
    <p:sldId id="629" r:id="rId20"/>
    <p:sldId id="637" r:id="rId21"/>
    <p:sldId id="641" r:id="rId22"/>
    <p:sldId id="640" r:id="rId23"/>
    <p:sldId id="62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5A30"/>
    <a:srgbClr val="C04F17"/>
    <a:srgbClr val="DAA600"/>
    <a:srgbClr val="FFFFFF"/>
    <a:srgbClr val="FFFF00"/>
    <a:srgbClr val="BDC3C0"/>
    <a:srgbClr val="1C36A4"/>
    <a:srgbClr val="D32B5F"/>
    <a:srgbClr val="E47899"/>
    <a:srgbClr val="8C64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843" autoAdjust="0"/>
    <p:restoredTop sz="93967" autoAdjust="0"/>
  </p:normalViewPr>
  <p:slideViewPr>
    <p:cSldViewPr>
      <p:cViewPr>
        <p:scale>
          <a:sx n="79" d="100"/>
          <a:sy n="79" d="100"/>
        </p:scale>
        <p:origin x="-888" y="150"/>
      </p:cViewPr>
      <p:guideLst>
        <p:guide orient="horz" pos="2160"/>
        <p:guide orient="horz" pos="527"/>
        <p:guide pos="2880"/>
      </p:guideLst>
    </p:cSldViewPr>
  </p:slideViewPr>
  <p:outlineViewPr>
    <p:cViewPr>
      <p:scale>
        <a:sx n="25" d="100"/>
        <a:sy n="25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7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2EEAF-6209-41A1-84EF-85EB11C5680F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3597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15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9C701-4F76-43DF-A98C-EA72AD9534F5}" type="slidenum">
              <a:rPr lang="ru-RU" b="0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b="0" smtClean="0">
              <a:solidFill>
                <a:srgbClr val="000000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102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89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FDE74B-2A8B-4C5C-96AC-AD933B08575F}" type="slidenum">
              <a:rPr lang="ru-RU" b="0" smtClean="0"/>
              <a:pPr eaLnBrk="1" hangingPunct="1">
                <a:defRPr/>
              </a:pPr>
              <a:t>4</a:t>
            </a:fld>
            <a:endParaRPr lang="ru-RU" b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8995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DBF90E-BEA5-4DDA-80FF-3A9E370168DE}" type="slidenum">
              <a:rPr lang="ru-RU" b="0" smtClean="0"/>
              <a:pPr eaLnBrk="1" hangingPunct="1">
                <a:defRPr/>
              </a:pPr>
              <a:t>7</a:t>
            </a:fld>
            <a:endParaRPr lang="ru-RU" b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4490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1E340-5D20-492A-902D-91BB183FFDD8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8224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FA5EA-361F-414D-BE8C-6026936AC6D2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433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EA7E7-F707-4E4F-8ACD-971B146DE7E2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8320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E5FC1-7AB5-4F21-8716-DCB6D631B949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8251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9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46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309563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309563">
              <a:spcBef>
                <a:spcPts val="0"/>
              </a:spcBef>
              <a:buSzTx/>
              <a:buFont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spcBef>
                <a:spcPts val="0"/>
              </a:spcBef>
              <a:buSzTx/>
              <a:buFont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spcBef>
                <a:spcPts val="0"/>
              </a:spcBef>
              <a:buSzTx/>
              <a:buFont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spcBef>
                <a:spcPts val="0"/>
              </a:spcBef>
              <a:buSzTx/>
              <a:buFont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spcBef>
                <a:spcPts val="0"/>
              </a:spcBef>
              <a:buSzTx/>
              <a:buFont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4484637" y="6540500"/>
            <a:ext cx="169964" cy="23495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309563">
              <a:defRPr sz="9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/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479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Уровень текста 1</a:t>
            </a:r>
          </a:p>
          <a:p>
            <a:pPr lvl="1">
              <a:defRPr sz="1800"/>
            </a:pPr>
            <a:r>
              <a:rPr sz="2000"/>
              <a:t>Уровень текста 2</a:t>
            </a:r>
          </a:p>
          <a:p>
            <a:pPr lvl="2">
              <a:defRPr sz="1800"/>
            </a:pPr>
            <a:r>
              <a:rPr sz="2000"/>
              <a:t>Уровень текста 3</a:t>
            </a:r>
          </a:p>
          <a:p>
            <a:pPr lvl="3">
              <a:defRPr sz="1800"/>
            </a:pPr>
            <a:r>
              <a:rPr sz="2000"/>
              <a:t>Уровень текста 4</a:t>
            </a:r>
          </a:p>
          <a:p>
            <a:pPr lvl="4">
              <a:defRPr sz="1800"/>
            </a:pPr>
            <a:r>
              <a:rPr sz="20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506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0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1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50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2218265"/>
            <a:ext cx="8610600" cy="984881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2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Современные технологии </a:t>
            </a:r>
            <a:r>
              <a:rPr lang="ru-RU" sz="29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сайтостроения</a:t>
            </a:r>
            <a:r>
              <a:rPr lang="ru-RU" sz="2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решения бизнес-задач</a:t>
            </a:r>
            <a:endParaRPr lang="ru-RU" sz="29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9772" y="3615295"/>
            <a:ext cx="3999537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dirty="0" smtClean="0">
                <a:solidFill>
                  <a:srgbClr val="3B3838"/>
                </a:solidFill>
                <a:cs typeface="Arial"/>
              </a:rPr>
              <a:t>ФИО</a:t>
            </a:r>
            <a:endParaRPr lang="ru-RU" sz="1600" b="1" dirty="0" smtClean="0">
              <a:solidFill>
                <a:srgbClr val="3B3838"/>
              </a:solidFill>
              <a:cs typeface="Arial"/>
            </a:endParaRPr>
          </a:p>
          <a:p>
            <a:pPr algn="ctr"/>
            <a:r>
              <a:rPr lang="ru-RU" sz="1000" dirty="0" smtClean="0">
                <a:cs typeface="Arial"/>
              </a:rPr>
              <a:t>должность</a:t>
            </a:r>
            <a:endParaRPr lang="ru-RU" sz="1000" dirty="0"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F5993D"/>
              </a:gs>
              <a:gs pos="16000">
                <a:srgbClr val="FF36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ilippov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219200"/>
            <a:ext cx="1187450" cy="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107370" y="1991895"/>
            <a:ext cx="935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Современные технологии </a:t>
            </a:r>
          </a:p>
          <a:p>
            <a:pPr algn="ctr"/>
            <a:r>
              <a:rPr lang="ru-RU" sz="4800" b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сайтостроения</a:t>
            </a:r>
            <a:r>
              <a:rPr lang="ru-RU" sz="48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для решения</a:t>
            </a:r>
          </a:p>
          <a:p>
            <a:pPr algn="ctr"/>
            <a:r>
              <a:rPr lang="ru-RU" sz="4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б</a:t>
            </a:r>
            <a:r>
              <a:rPr lang="ru-RU" sz="48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изнес-задач</a:t>
            </a:r>
            <a:endParaRPr lang="ru-RU" sz="4800" b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81400" y="4343400"/>
            <a:ext cx="1981200" cy="0"/>
          </a:xfrm>
          <a:prstGeom prst="line">
            <a:avLst/>
          </a:prstGeom>
          <a:ln w="12700">
            <a:solidFill>
              <a:srgbClr val="FFA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" y="4492704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Олег Дудак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Руководитель «</a:t>
            </a:r>
            <a:r>
              <a:rPr lang="en-US" b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Trionix</a:t>
            </a:r>
            <a:r>
              <a:rPr lang="ru-RU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»</a:t>
            </a:r>
          </a:p>
          <a:p>
            <a:pPr algn="ctr"/>
            <a:endParaRPr lang="ru-RU" b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rionix.biz</a:t>
            </a:r>
            <a:endParaRPr lang="ru-RU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4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75" y="0"/>
            <a:ext cx="4856163" cy="686117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529422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0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88636"/>
            <a:ext cx="6031227" cy="4276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15" y="1280461"/>
            <a:ext cx="7987641" cy="482453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51620" y="291183"/>
            <a:ext cx="684076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latin typeface="Trebuchet MS" charset="0"/>
                <a:ea typeface="Trebuchet MS" charset="0"/>
                <a:cs typeface="Trebuchet MS" charset="0"/>
              </a:rPr>
              <a:t>ОРИЕНТАЦИЯ НА БИЗНЕС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27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1219200" y="1266307"/>
            <a:ext cx="762000" cy="728693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913486" y="952597"/>
            <a:ext cx="1373335" cy="1373335"/>
          </a:xfrm>
          <a:prstGeom prst="ellipse">
            <a:avLst/>
          </a:prstGeom>
          <a:ln w="292100">
            <a:solidFill>
              <a:srgbClr val="FFC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094380" y="1133490"/>
            <a:ext cx="1011548" cy="1011548"/>
          </a:xfrm>
          <a:prstGeom prst="ellipse">
            <a:avLst/>
          </a:prstGeom>
          <a:ln w="292100">
            <a:solidFill>
              <a:srgbClr val="FF9933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271074" y="1310184"/>
            <a:ext cx="658160" cy="658160"/>
          </a:xfrm>
          <a:prstGeom prst="ellipse">
            <a:avLst/>
          </a:prstGeom>
          <a:ln w="292100">
            <a:solidFill>
              <a:srgbClr val="FF6600">
                <a:alpha val="71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191046" y="1222430"/>
            <a:ext cx="762000" cy="728693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" name="Shape 255"/>
          <p:cNvSpPr/>
          <p:nvPr/>
        </p:nvSpPr>
        <p:spPr>
          <a:xfrm>
            <a:off x="3885332" y="908720"/>
            <a:ext cx="1373335" cy="1373335"/>
          </a:xfrm>
          <a:prstGeom prst="ellipse">
            <a:avLst/>
          </a:prstGeom>
          <a:ln w="292100">
            <a:solidFill>
              <a:srgbClr val="FFC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256"/>
          <p:cNvSpPr/>
          <p:nvPr/>
        </p:nvSpPr>
        <p:spPr>
          <a:xfrm>
            <a:off x="4066226" y="1089613"/>
            <a:ext cx="1011548" cy="1011548"/>
          </a:xfrm>
          <a:prstGeom prst="ellipse">
            <a:avLst/>
          </a:prstGeom>
          <a:ln w="292100">
            <a:solidFill>
              <a:srgbClr val="FF9933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257"/>
          <p:cNvSpPr/>
          <p:nvPr/>
        </p:nvSpPr>
        <p:spPr>
          <a:xfrm>
            <a:off x="4242920" y="1266307"/>
            <a:ext cx="658160" cy="658160"/>
          </a:xfrm>
          <a:prstGeom prst="ellipse">
            <a:avLst/>
          </a:prstGeom>
          <a:ln w="292100">
            <a:solidFill>
              <a:srgbClr val="FF6600">
                <a:alpha val="71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7162892" y="1231056"/>
            <a:ext cx="762000" cy="728693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" name="Shape 255"/>
          <p:cNvSpPr/>
          <p:nvPr/>
        </p:nvSpPr>
        <p:spPr>
          <a:xfrm>
            <a:off x="6857178" y="917346"/>
            <a:ext cx="1373335" cy="1373335"/>
          </a:xfrm>
          <a:prstGeom prst="ellipse">
            <a:avLst/>
          </a:prstGeom>
          <a:ln w="292100">
            <a:solidFill>
              <a:srgbClr val="FFC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Shape 256"/>
          <p:cNvSpPr/>
          <p:nvPr/>
        </p:nvSpPr>
        <p:spPr>
          <a:xfrm>
            <a:off x="7038072" y="1098239"/>
            <a:ext cx="1011548" cy="1011548"/>
          </a:xfrm>
          <a:prstGeom prst="ellipse">
            <a:avLst/>
          </a:prstGeom>
          <a:ln w="292100">
            <a:solidFill>
              <a:srgbClr val="FF9933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Shape 257"/>
          <p:cNvSpPr/>
          <p:nvPr/>
        </p:nvSpPr>
        <p:spPr>
          <a:xfrm>
            <a:off x="7214766" y="1274933"/>
            <a:ext cx="658160" cy="658160"/>
          </a:xfrm>
          <a:prstGeom prst="ellipse">
            <a:avLst/>
          </a:prstGeom>
          <a:ln w="292100">
            <a:solidFill>
              <a:srgbClr val="FF6600">
                <a:alpha val="71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50" b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09" y="2690001"/>
            <a:ext cx="27675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Разработчики коммерческих </a:t>
            </a:r>
            <a:r>
              <a:rPr lang="en-US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ориентируются на бизнес-задачи клиентов, учитывают рыночные тенденции и требования целевой аудитории </a:t>
            </a:r>
          </a:p>
          <a:p>
            <a:pPr>
              <a:buClr>
                <a:srgbClr val="FFC000"/>
              </a:buClr>
              <a:defRPr/>
            </a:pPr>
            <a:endParaRPr lang="ru-RU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83301" y="2690001"/>
            <a:ext cx="2479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1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Цель разработчиков бесплатных </a:t>
            </a:r>
            <a:r>
              <a:rPr lang="en-US" sz="1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CMS </a:t>
            </a:r>
            <a:r>
              <a:rPr lang="ru-RU" sz="1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редко привязана к потребностям клиентов</a:t>
            </a:r>
          </a:p>
          <a:p>
            <a:pPr>
              <a:buClr>
                <a:srgbClr val="FFC000"/>
              </a:buClr>
              <a:defRPr/>
            </a:pPr>
            <a:endParaRPr lang="ru-RU" sz="1800" b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1" name="Shape 258"/>
          <p:cNvSpPr/>
          <p:nvPr/>
        </p:nvSpPr>
        <p:spPr>
          <a:xfrm>
            <a:off x="1364251" y="1271177"/>
            <a:ext cx="464549" cy="757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90000"/>
              </a:lnSpc>
              <a:defRPr sz="9000" cap="all" spc="9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800"/>
              <a:t>1</a:t>
            </a:r>
          </a:p>
        </p:txBody>
      </p:sp>
      <p:sp>
        <p:nvSpPr>
          <p:cNvPr id="32" name="Shape 258"/>
          <p:cNvSpPr/>
          <p:nvPr/>
        </p:nvSpPr>
        <p:spPr>
          <a:xfrm>
            <a:off x="4358328" y="1216822"/>
            <a:ext cx="464549" cy="757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90000"/>
              </a:lnSpc>
              <a:defRPr sz="9000" cap="all" spc="9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4800" dirty="0" smtClean="0"/>
              <a:t>2</a:t>
            </a:r>
            <a:endParaRPr sz="4800" dirty="0"/>
          </a:p>
        </p:txBody>
      </p:sp>
      <p:sp>
        <p:nvSpPr>
          <p:cNvPr id="33" name="Shape 258"/>
          <p:cNvSpPr/>
          <p:nvPr/>
        </p:nvSpPr>
        <p:spPr>
          <a:xfrm>
            <a:off x="7314326" y="1235541"/>
            <a:ext cx="464549" cy="757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90000"/>
              </a:lnSpc>
              <a:defRPr sz="9000" cap="all" spc="9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4800" dirty="0" smtClean="0"/>
              <a:t>3</a:t>
            </a:r>
            <a:endParaRPr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1114" y="2690001"/>
            <a:ext cx="2449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1800" b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Коммерческая </a:t>
            </a:r>
            <a:r>
              <a:rPr lang="en-US" sz="1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CMS - </a:t>
            </a:r>
            <a:r>
              <a:rPr lang="ru-RU" sz="18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это законченное, протестированное произведение, построенное по единой концепции и заточенное под конкретные нужды</a:t>
            </a:r>
          </a:p>
        </p:txBody>
      </p:sp>
    </p:spTree>
    <p:extLst>
      <p:ext uri="{BB962C8B-B14F-4D97-AF65-F5344CB8AC3E}">
        <p14:creationId xmlns:p14="http://schemas.microsoft.com/office/powerpoint/2010/main" xmlns="" val="993506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39605" y="1368162"/>
            <a:ext cx="410845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Коммерческие 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 поставляются с законченной документацией, разработчик внимательно следит за ее обновлением и доставкой конечному </a:t>
            </a: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пользователю </a:t>
            </a:r>
          </a:p>
          <a:p>
            <a:pPr>
              <a:buClr>
                <a:srgbClr val="FFC000"/>
              </a:buClr>
              <a:defRPr/>
            </a:pPr>
            <a:endParaRPr lang="ru-RU" sz="2100" b="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ru-RU" sz="21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866" y="1336816"/>
            <a:ext cx="1800200" cy="1800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291183"/>
            <a:ext cx="7596844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smtClean="0">
                <a:latin typeface="Trebuchet MS" charset="0"/>
                <a:ea typeface="Trebuchet MS" charset="0"/>
                <a:cs typeface="Trebuchet MS" charset="0"/>
              </a:rPr>
              <a:t>ДОКУМЕНТАЦИЯ И ТЕХПОДДЕРЖКА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929767"/>
            <a:ext cx="2145332" cy="21453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3298" y="395144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Разработчик коммерческой 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CMS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предоставляет  гарантии качественной технической поддержки, регулярного обновления продукта и актуальной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91790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0032" y="0"/>
            <a:ext cx="4813968" cy="685800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25401" y="1926389"/>
            <a:ext cx="399599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ИТ-безопасность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является одним из безусловных приоритетов разработчиков коммерческих 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, т.к. гарантией качества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продукта выступает бизнес </a:t>
            </a: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разработчика</a:t>
            </a:r>
            <a:b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</a:br>
            <a:endParaRPr lang="ru-RU" sz="22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2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291183"/>
            <a:ext cx="7596844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latin typeface="Trebuchet MS" charset="0"/>
                <a:ea typeface="Trebuchet MS" charset="0"/>
                <a:cs typeface="Trebuchet MS" charset="0"/>
              </a:rPr>
              <a:t>БЕЗОПАСНОСТЬ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941486"/>
            <a:ext cx="952137" cy="952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931" y="941486"/>
            <a:ext cx="952137" cy="9521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256892"/>
            <a:ext cx="371189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Согласно исследованиям, чаще всего зараженными являются сайты, использующие бесплатные 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endParaRPr lang="ru-RU" sz="2200" b="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rgbClr val="FFC000"/>
              </a:buClr>
              <a:defRPr/>
            </a:pPr>
            <a:endParaRPr lang="ru-RU" b="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400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50984" y="836613"/>
            <a:ext cx="510042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Большинство крупных разработчиков коммерческих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продуктов</a:t>
            </a:r>
            <a:r>
              <a:rPr lang="en-US" sz="2200" b="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уже внедрили методологии, которые гарантируют контроль качества на всех этапах </a:t>
            </a: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разработки</a:t>
            </a:r>
          </a:p>
          <a:p>
            <a:pPr>
              <a:buClr>
                <a:srgbClr val="FFC000"/>
              </a:buClr>
              <a:defRPr/>
            </a:pPr>
            <a:r>
              <a:rPr lang="ru-RU" sz="2000" b="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2000" b="0" dirty="0" smtClean="0">
                <a:latin typeface="Trebuchet MS" charset="0"/>
                <a:ea typeface="Trebuchet MS" charset="0"/>
                <a:cs typeface="Trebuchet MS" charset="0"/>
              </a:rPr>
            </a:br>
            <a:endParaRPr lang="ru-RU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rgbClr val="FFC000"/>
              </a:buClr>
              <a:defRPr/>
            </a:pP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Исходный код продукта тщательно проверяется с начальной стадии и до завершения процесса разработки. </a:t>
            </a: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Такой </a:t>
            </a:r>
            <a:r>
              <a:rPr lang="ru-RU" sz="2200" b="0" dirty="0">
                <a:latin typeface="Trebuchet MS" charset="0"/>
                <a:ea typeface="Trebuchet MS" charset="0"/>
                <a:cs typeface="Trebuchet MS" charset="0"/>
              </a:rPr>
              <a:t>контроль в разы эффективнее случайных модификаций кода пулом неуправляемых разработчиков бесплатного </a:t>
            </a:r>
            <a:r>
              <a:rPr lang="ru-RU" sz="2200" b="0" dirty="0" smtClean="0">
                <a:latin typeface="Trebuchet MS" charset="0"/>
                <a:ea typeface="Trebuchet MS" charset="0"/>
                <a:cs typeface="Trebuchet MS" charset="0"/>
              </a:rPr>
              <a:t>ПО</a:t>
            </a:r>
            <a:endParaRPr lang="ru-RU" sz="22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01648" y="188640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Verdana" pitchFamily="34" charset="0"/>
            </a:endParaRPr>
          </a:p>
        </p:txBody>
      </p:sp>
      <p:pic>
        <p:nvPicPr>
          <p:cNvPr id="8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291183"/>
            <a:ext cx="7596844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latin typeface="Trebuchet MS" charset="0"/>
                <a:ea typeface="Trebuchet MS" charset="0"/>
                <a:cs typeface="Trebuchet MS" charset="0"/>
              </a:rPr>
              <a:t>КОНТРОЛЬ КАЧЕСТВА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657" y="1392380"/>
            <a:ext cx="1743555" cy="1743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657" y="3789040"/>
            <a:ext cx="1730853" cy="17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722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8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00" y="955394"/>
            <a:ext cx="4808028" cy="5109330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419600" y="686397"/>
            <a:ext cx="6758528" cy="838200"/>
          </a:xfrm>
          <a:prstGeom prst="rect">
            <a:avLst/>
          </a:prstGeom>
        </p:spPr>
        <p:txBody>
          <a:bodyPr vert="horz" lIns="121845" tIns="60922" rIns="121845" bIns="6092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ПЛАТФОРМА </a:t>
            </a:r>
          </a:p>
          <a:p>
            <a:pPr algn="l"/>
            <a:r>
              <a:rPr lang="ru-RU" sz="32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«1С-БИТРИКС» - ЭТО:</a:t>
            </a:r>
          </a:p>
          <a:p>
            <a:pPr algn="l"/>
            <a:endParaRPr lang="en-US" sz="3200" b="0" dirty="0">
              <a:solidFill>
                <a:srgbClr val="FF66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1114" y="1704777"/>
            <a:ext cx="5029200" cy="4811501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180 </a:t>
            </a:r>
            <a:r>
              <a:rPr lang="en-US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000+ 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клиентов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35 </a:t>
            </a:r>
            <a:r>
              <a:rPr lang="ru-RU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000+ 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интернет-магазинов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16 </a:t>
            </a:r>
            <a:r>
              <a:rPr lang="ru-RU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000+</a:t>
            </a:r>
            <a:r>
              <a:rPr lang="ru-RU" sz="18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партнеров</a:t>
            </a:r>
            <a:endParaRPr lang="en-US" sz="1800" b="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3</a:t>
            </a:r>
            <a:r>
              <a:rPr lang="ru-RU" sz="24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 100</a:t>
            </a:r>
            <a:r>
              <a:rPr lang="en-US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+</a:t>
            </a:r>
            <a:r>
              <a:rPr lang="ru-RU" sz="2400" b="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веб-приложений для сайтов </a:t>
            </a:r>
            <a:endParaRPr lang="ru-RU" sz="18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в </a:t>
            </a:r>
            <a:r>
              <a:rPr lang="ru-RU" sz="1800" b="0" dirty="0" err="1">
                <a:latin typeface="Trebuchet MS" charset="0"/>
                <a:ea typeface="Trebuchet MS" charset="0"/>
                <a:cs typeface="Trebuchet MS" charset="0"/>
              </a:rPr>
              <a:t>Маркетплейс</a:t>
            </a:r>
            <a:endParaRPr lang="ru-RU" sz="1800" b="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340</a:t>
            </a:r>
            <a:r>
              <a:rPr lang="ru-RU" sz="24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+ 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готовых интернет-магазинов </a:t>
            </a:r>
            <a:endParaRPr lang="ru-RU" sz="18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в </a:t>
            </a:r>
            <a:r>
              <a:rPr lang="ru-RU" sz="1800" b="0" dirty="0" err="1" smtClean="0">
                <a:latin typeface="Trebuchet MS" charset="0"/>
                <a:ea typeface="Trebuchet MS" charset="0"/>
                <a:cs typeface="Trebuchet MS" charset="0"/>
              </a:rPr>
              <a:t>Маркетплейс</a:t>
            </a:r>
            <a:endParaRPr lang="en-US" sz="18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30% </a:t>
            </a: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сайтов крупных ИМ –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на</a:t>
            </a:r>
            <a:r>
              <a:rPr lang="en-US" sz="1800" b="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«1С-Битрикс: Управление сайтом»</a:t>
            </a:r>
            <a:endParaRPr lang="en-US" sz="18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108179"/>
            <a:ext cx="3208156" cy="34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21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3Tech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4" y="3122663"/>
            <a:ext cx="2752419" cy="9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3353" y="3102196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7</a:t>
            </a:r>
            <a:r>
              <a:rPr lang="en-US" sz="28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8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место </a:t>
            </a:r>
            <a:endParaRPr lang="ru-RU" sz="2800" dirty="0" smtClean="0">
              <a:solidFill>
                <a:srgbClr val="FF66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800" b="0" dirty="0" smtClean="0">
                <a:latin typeface="Trebuchet MS" charset="0"/>
                <a:ea typeface="Trebuchet MS" charset="0"/>
                <a:cs typeface="Trebuchet MS" charset="0"/>
              </a:rPr>
              <a:t>в </a:t>
            </a:r>
            <a:r>
              <a:rPr lang="ru-RU" sz="2800" b="0" dirty="0">
                <a:latin typeface="Trebuchet MS" charset="0"/>
                <a:ea typeface="Trebuchet MS" charset="0"/>
                <a:cs typeface="Trebuchet MS" charset="0"/>
              </a:rPr>
              <a:t>мире </a:t>
            </a:r>
            <a:r>
              <a:rPr lang="ru-RU" sz="2800" b="0" dirty="0" smtClean="0">
                <a:latin typeface="Trebuchet MS" charset="0"/>
                <a:ea typeface="Trebuchet MS" charset="0"/>
                <a:cs typeface="Trebuchet MS" charset="0"/>
              </a:rPr>
              <a:t>среди </a:t>
            </a:r>
            <a:r>
              <a:rPr lang="ru-RU" sz="2800" b="0" dirty="0">
                <a:latin typeface="Trebuchet MS" charset="0"/>
                <a:ea typeface="Trebuchet MS" charset="0"/>
                <a:cs typeface="Trebuchet MS" charset="0"/>
              </a:rPr>
              <a:t>коммерческих и некоммерческих </a:t>
            </a:r>
            <a:r>
              <a:rPr lang="en-US" sz="2800" b="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endParaRPr lang="en-US" sz="2800" b="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028" name="Picture 4" descr="http://webritmi.com/sites/default/files/styles/article200x125/public/Erata/wappalyzer.png?itok=ZbXtfJ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4" y="1142706"/>
            <a:ext cx="2590618" cy="16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5935" y="1442605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6 место </a:t>
            </a:r>
          </a:p>
          <a:p>
            <a:r>
              <a:rPr lang="ru-RU" sz="2800" b="0" dirty="0" smtClean="0">
                <a:latin typeface="Trebuchet MS" charset="0"/>
                <a:ea typeface="Trebuchet MS" charset="0"/>
                <a:cs typeface="Trebuchet MS" charset="0"/>
              </a:rPr>
              <a:t>по </a:t>
            </a:r>
            <a:r>
              <a:rPr lang="ru-RU" sz="2800" b="0" dirty="0">
                <a:latin typeface="Trebuchet MS" charset="0"/>
                <a:ea typeface="Trebuchet MS" charset="0"/>
                <a:cs typeface="Trebuchet MS" charset="0"/>
              </a:rPr>
              <a:t>количеству внедрений платформы в мире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7024" y="284661"/>
            <a:ext cx="4036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МЕЖДУНАРОДНЫЕ </a:t>
            </a:r>
          </a:p>
          <a:p>
            <a:r>
              <a:rPr lang="ru-RU" sz="32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РЕЙТИНГИ</a:t>
            </a:r>
            <a:endParaRPr lang="ru-RU" sz="3200" dirty="0">
              <a:solidFill>
                <a:srgbClr val="FF66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761778"/>
            <a:ext cx="18288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353" y="4761778"/>
            <a:ext cx="4727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28,7%</a:t>
            </a:r>
            <a:r>
              <a:rPr lang="en-US" sz="28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800" dirty="0" smtClean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доля</a:t>
            </a:r>
            <a:r>
              <a:rPr lang="ru-RU" sz="2800" dirty="0">
                <a:solidFill>
                  <a:srgbClr val="FF6600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ru-RU" sz="2800" dirty="0" smtClean="0">
              <a:solidFill>
                <a:srgbClr val="FF66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800" b="0" dirty="0" smtClean="0">
                <a:latin typeface="Trebuchet MS" charset="0"/>
                <a:ea typeface="Trebuchet MS" charset="0"/>
                <a:cs typeface="Trebuchet MS" charset="0"/>
              </a:rPr>
              <a:t>российских интернет–магазинов на 1С-Битрикс</a:t>
            </a:r>
            <a:endParaRPr lang="en-US" sz="2800" b="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2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Прямоугольник 3"/>
          <p:cNvSpPr>
            <a:spLocks noChangeArrowheads="1"/>
          </p:cNvSpPr>
          <p:nvPr/>
        </p:nvSpPr>
        <p:spPr bwMode="auto">
          <a:xfrm>
            <a:off x="3657600" y="3048000"/>
            <a:ext cx="4729373" cy="1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5400" b="0" dirty="0" smtClean="0">
                <a:solidFill>
                  <a:srgbClr val="000000"/>
                </a:solidFill>
                <a:latin typeface="Trebuchet MS" charset="0"/>
                <a:ea typeface="Trebuchet MS" charset="0"/>
                <a:cs typeface="Trebuchet MS" charset="0"/>
              </a:rPr>
              <a:t>152-ФЗ</a:t>
            </a:r>
          </a:p>
          <a:p>
            <a:pPr marL="342900" indent="-342900">
              <a:spcBef>
                <a:spcPts val="4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5400" b="0" dirty="0" smtClean="0">
                <a:solidFill>
                  <a:srgbClr val="000000"/>
                </a:solidFill>
                <a:latin typeface="Trebuchet MS" charset="0"/>
                <a:ea typeface="Trebuchet MS" charset="0"/>
                <a:cs typeface="Trebuchet MS" charset="0"/>
              </a:rPr>
              <a:t>54-ФЗ</a:t>
            </a:r>
            <a:endParaRPr lang="ru-RU" sz="5400" b="0" dirty="0">
              <a:solidFill>
                <a:srgbClr val="0000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657600" y="1828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СООТВЕТСТВИЕ ЗАКОНУ</a:t>
            </a:r>
            <a:endParaRPr lang="ru-RU" sz="5400" b="0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3" r="21067"/>
          <a:stretch/>
        </p:blipFill>
        <p:spPr>
          <a:xfrm>
            <a:off x="-1103244" y="1285875"/>
            <a:ext cx="4343400" cy="4286250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9938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85800"/>
            <a:ext cx="7391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479667"/>
            <a:ext cx="7941025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Выберите домен</a:t>
            </a:r>
          </a:p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Оплатите хостинг </a:t>
            </a:r>
          </a:p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Подберите готовое решение для вашего бизнеса</a:t>
            </a:r>
          </a:p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Разместите ваш контент на сайте</a:t>
            </a:r>
          </a:p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Подключите все каналы коммуникации и </a:t>
            </a:r>
            <a:r>
              <a:rPr lang="en-GB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CRM</a:t>
            </a:r>
            <a:endParaRPr lang="ru-RU" sz="24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Траффик: запустите рекламную кампанию для привлечения клиентов</a:t>
            </a:r>
          </a:p>
          <a:p>
            <a:pPr>
              <a:buClr>
                <a:schemeClr val="bg1"/>
              </a:buClr>
            </a:pPr>
            <a:endParaRPr lang="ru-RU" sz="24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chemeClr val="bg1"/>
              </a:buClr>
            </a:pPr>
            <a:endParaRPr lang="ru-RU" sz="24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chemeClr val="bg1"/>
              </a:buClr>
            </a:pPr>
            <a:endParaRPr lang="ru-RU" sz="2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7460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6</a:t>
            </a:r>
            <a:r>
              <a:rPr lang="ru-RU" sz="3200" b="0" dirty="0" smtClean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 ШАГОВ ДЛЯ СОЗДАНИЯ КОРПОРАТИВНОГО САЙТА НА ПЛАТФОРМЕ 1С-БИТРИКС:</a:t>
            </a:r>
            <a:endParaRPr lang="ru-RU" sz="3200" b="0" dirty="0">
              <a:solidFill>
                <a:prstClr val="whit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69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34870" y="4670267"/>
            <a:ext cx="4874260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36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930" y="1380797"/>
            <a:ext cx="8305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БЕСПЛАТНАЯ ПРОБНАЯ ВЕРСИЯ НА 30 ДНЕЙ.</a:t>
            </a:r>
            <a:b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4000" b="0" kern="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Попробуйте перед </a:t>
            </a:r>
            <a:r>
              <a:rPr lang="ru-RU" sz="4000" b="0" kern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покупкой</a:t>
            </a:r>
            <a:endParaRPr lang="en-US" sz="4000" b="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Доступ к «виртуальной лаборатории» </a:t>
            </a:r>
            <a:r>
              <a:rPr lang="ru-RU" sz="4000" b="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на </a:t>
            </a:r>
            <a:r>
              <a:rPr lang="ru-RU" sz="4000" b="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3 часа.</a:t>
            </a:r>
          </a:p>
          <a:p>
            <a:pPr>
              <a:defRPr/>
            </a:pPr>
            <a:endParaRPr lang="ru-RU" sz="2800" b="0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400" b="0" u="sng" dirty="0">
              <a:solidFill>
                <a:srgbClr val="1E427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930" y="5689669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0" u="sng" dirty="0">
                <a:solidFill>
                  <a:srgbClr val="000000"/>
                </a:solidFill>
                <a:latin typeface="Trebuchet MS" charset="0"/>
                <a:ea typeface="Trebuchet MS" charset="0"/>
                <a:cs typeface="Trebuchet MS" charset="0"/>
              </a:rPr>
              <a:t>bitrixlabs.ru</a:t>
            </a:r>
            <a:endParaRPr lang="ru-RU" sz="4000" b="0" u="sng" dirty="0">
              <a:solidFill>
                <a:srgbClr val="0000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Picture 2" descr="C:\Users\filippo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337" y="900050"/>
            <a:ext cx="1187450" cy="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931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556792"/>
            <a:ext cx="526692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0" dirty="0">
              <a:latin typeface="Calibri"/>
            </a:endParaRPr>
          </a:p>
          <a:p>
            <a:pPr algn="l"/>
            <a:r>
              <a:rPr lang="ru-RU" sz="3200" b="0" dirty="0" smtClean="0">
                <a:latin typeface="Trebuchet MS" charset="0"/>
                <a:ea typeface="Trebuchet MS" charset="0"/>
                <a:cs typeface="Trebuchet MS" charset="0"/>
              </a:rPr>
              <a:t>Куда </a:t>
            </a:r>
            <a:r>
              <a:rPr lang="ru-RU" sz="3200" b="0" dirty="0">
                <a:latin typeface="Trebuchet MS" charset="0"/>
                <a:ea typeface="Trebuchet MS" charset="0"/>
                <a:cs typeface="Trebuchet MS" charset="0"/>
              </a:rPr>
              <a:t>вы </a:t>
            </a:r>
            <a:r>
              <a:rPr lang="ru-RU" sz="3200" b="0" dirty="0" smtClean="0">
                <a:latin typeface="Trebuchet MS" charset="0"/>
                <a:ea typeface="Trebuchet MS" charset="0"/>
                <a:cs typeface="Trebuchet MS" charset="0"/>
              </a:rPr>
              <a:t>обращаетесь, если ищите услуги/продукты</a:t>
            </a:r>
            <a:r>
              <a:rPr lang="ru-RU" sz="3200" b="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3200" b="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algn="l"/>
            <a:r>
              <a:rPr lang="ru-RU" sz="3200" b="0" dirty="0" smtClean="0">
                <a:latin typeface="Trebuchet MS" charset="0"/>
                <a:ea typeface="Trebuchet MS" charset="0"/>
                <a:cs typeface="Trebuchet MS" charset="0"/>
              </a:rPr>
              <a:t>или хотите узнать </a:t>
            </a:r>
            <a:endParaRPr lang="en-GB" sz="32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r>
              <a:rPr lang="ru-RU" sz="3200" b="0" dirty="0" smtClean="0">
                <a:latin typeface="Trebuchet MS" charset="0"/>
                <a:ea typeface="Trebuchet MS" charset="0"/>
                <a:cs typeface="Trebuchet MS" charset="0"/>
              </a:rPr>
              <a:t>больше о компании?</a:t>
            </a:r>
          </a:p>
          <a:p>
            <a:pPr algn="l"/>
            <a:endParaRPr lang="ru-RU" sz="3200" b="0" dirty="0" smtClean="0">
              <a:latin typeface="Calibri"/>
            </a:endParaRPr>
          </a:p>
          <a:p>
            <a:pPr algn="l"/>
            <a:endParaRPr lang="ru-RU" sz="4000" b="0" dirty="0">
              <a:latin typeface="Calibri"/>
            </a:endParaRPr>
          </a:p>
        </p:txBody>
      </p:sp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6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2928926" y="4714884"/>
            <a:ext cx="3000396" cy="7494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ctr" defTabSz="171450">
              <a:lnSpc>
                <a:spcPct val="110000"/>
              </a:lnSpc>
              <a:defRPr sz="26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</a:t>
            </a: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уководитель </a:t>
            </a:r>
            <a:r>
              <a:rPr lang="ru-RU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компании </a:t>
            </a: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«</a:t>
            </a:r>
            <a:r>
              <a:rPr lang="en-US" sz="1400" b="0" dirty="0" err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Trionix</a:t>
            </a: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sz="1400" b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 defTabSz="171450">
              <a:lnSpc>
                <a:spcPct val="110000"/>
              </a:lnSpc>
              <a:defRPr sz="26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sz="14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7 </a:t>
            </a:r>
            <a:r>
              <a:rPr lang="en-US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8512 46</a:t>
            </a: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41</a:t>
            </a:r>
            <a:r>
              <a:rPr sz="1400" b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48</a:t>
            </a:r>
          </a:p>
          <a:p>
            <a:pPr algn="ctr" defTabSz="171450">
              <a:lnSpc>
                <a:spcPct val="110000"/>
              </a:lnSpc>
              <a:defRPr sz="26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400" b="0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info@trionix.biz</a:t>
            </a:r>
            <a:endParaRPr sz="1400" b="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3714744" y="4214818"/>
            <a:ext cx="1465145" cy="2877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457200">
              <a:lnSpc>
                <a:spcPct val="90000"/>
              </a:lnSpc>
              <a:defRPr sz="4000" cap="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1800" dirty="0" smtClean="0"/>
              <a:t>ДУДАК ОЛЕГ</a:t>
            </a:r>
            <a:endParaRPr sz="1800"/>
          </a:p>
        </p:txBody>
      </p:sp>
      <p:sp>
        <p:nvSpPr>
          <p:cNvPr id="743" name="Shape 743"/>
          <p:cNvSpPr/>
          <p:nvPr/>
        </p:nvSpPr>
        <p:spPr>
          <a:xfrm>
            <a:off x="2428860" y="2071678"/>
            <a:ext cx="3992078" cy="1776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/>
          <a:p>
            <a:pPr algn="ctr" defTabSz="171450">
              <a:spcBef>
                <a:spcPts val="1425"/>
              </a:spcBef>
              <a:defRPr sz="90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375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</a:p>
          <a:p>
            <a:pPr algn="ctr" defTabSz="171450">
              <a:spcBef>
                <a:spcPts val="1425"/>
              </a:spcBef>
              <a:defRPr sz="90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375" b="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ВОПРОСЫ?</a:t>
            </a:r>
          </a:p>
        </p:txBody>
      </p:sp>
      <p:pic>
        <p:nvPicPr>
          <p:cNvPr id="16" name="Picture 2" descr="C:\Users\filippo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1187450" cy="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624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00508" y="-99392"/>
            <a:ext cx="4241601" cy="4032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0" dirty="0" smtClean="0">
                <a:latin typeface="Trebuchet MS" charset="0"/>
                <a:ea typeface="Trebuchet MS" charset="0"/>
                <a:cs typeface="Trebuchet MS" charset="0"/>
              </a:rPr>
              <a:t>На </a:t>
            </a:r>
            <a:r>
              <a:rPr lang="ru-RU" sz="3600" u="sng" dirty="0" smtClean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сайт</a:t>
            </a:r>
            <a:r>
              <a:rPr lang="ru-RU" sz="3600" b="0" dirty="0" smtClean="0">
                <a:latin typeface="Trebuchet MS" charset="0"/>
                <a:ea typeface="Trebuchet MS" charset="0"/>
                <a:cs typeface="Trebuchet MS" charset="0"/>
              </a:rPr>
              <a:t> компании</a:t>
            </a:r>
            <a:r>
              <a:rPr lang="ru-RU" sz="2800" b="0" dirty="0">
                <a:latin typeface="Trebuchet MS" charset="0"/>
                <a:ea typeface="Trebuchet MS" charset="0"/>
                <a:cs typeface="Trebuchet MS" charset="0"/>
              </a:rPr>
              <a:t>!</a:t>
            </a:r>
            <a:r>
              <a:rPr lang="ru-RU" sz="2800" b="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algn="l"/>
            <a:endParaRPr lang="ru-RU" sz="1050" b="0" dirty="0" smtClean="0">
              <a:latin typeface="Calibri"/>
            </a:endParaRPr>
          </a:p>
        </p:txBody>
      </p:sp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7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9144000" cy="6429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Что такое сайт для любой компании?</a:t>
            </a:r>
            <a:endParaRPr lang="ru-RU" sz="32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78040"/>
            <a:ext cx="7634808" cy="452431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Полноценное представительство </a:t>
            </a:r>
            <a:r>
              <a:rPr lang="ru-RU" sz="2400" b="0" dirty="0">
                <a:latin typeface="Trebuchet MS" charset="0"/>
                <a:ea typeface="Trebuchet MS" charset="0"/>
                <a:cs typeface="Trebuchet MS" charset="0"/>
              </a:rPr>
              <a:t>компании </a:t>
            </a:r>
            <a:endParaRPr lang="en-GB" sz="24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в Интернете</a:t>
            </a:r>
            <a:endParaRPr lang="en-US" sz="24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Возможность </a:t>
            </a:r>
            <a:r>
              <a:rPr lang="ru-RU" sz="2400" b="0" dirty="0">
                <a:latin typeface="Trebuchet MS" charset="0"/>
                <a:ea typeface="Trebuchet MS" charset="0"/>
                <a:cs typeface="Trebuchet MS" charset="0"/>
              </a:rPr>
              <a:t>продвижения продукции/услуг </a:t>
            </a:r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компании</a:t>
            </a:r>
            <a:endParaRPr lang="en-US" sz="24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Поддержка и общение с клиентами </a:t>
            </a:r>
            <a:r>
              <a:rPr lang="ru-RU" sz="2400" b="0" dirty="0">
                <a:latin typeface="Trebuchet MS" charset="0"/>
                <a:ea typeface="Trebuchet MS" charset="0"/>
                <a:cs typeface="Trebuchet MS" charset="0"/>
              </a:rPr>
              <a:t>и </a:t>
            </a:r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партнерами</a:t>
            </a:r>
            <a:endParaRPr lang="en-US" sz="24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Информационная </a:t>
            </a:r>
            <a:r>
              <a:rPr lang="ru-RU" sz="2400" b="0" dirty="0">
                <a:latin typeface="Trebuchet MS" charset="0"/>
                <a:ea typeface="Trebuchet MS" charset="0"/>
                <a:cs typeface="Trebuchet MS" charset="0"/>
              </a:rPr>
              <a:t>поддержка бизнес-процессов </a:t>
            </a:r>
            <a:r>
              <a:rPr lang="ru-RU" sz="2400" b="0" dirty="0" smtClean="0">
                <a:latin typeface="Trebuchet MS" charset="0"/>
                <a:ea typeface="Trebuchet MS" charset="0"/>
                <a:cs typeface="Trebuchet MS" charset="0"/>
              </a:rPr>
              <a:t>компании</a:t>
            </a:r>
            <a:endParaRPr lang="ru-RU" sz="2400" b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8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Ежемесячная аудитория интернета </a:t>
            </a:r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достигла </a:t>
            </a:r>
            <a:r>
              <a:rPr lang="ru-RU" sz="4000" b="0" dirty="0">
                <a:solidFill>
                  <a:srgbClr val="EE5A30"/>
                </a:solidFill>
                <a:latin typeface="Trebuchet MS" charset="0"/>
                <a:ea typeface="Trebuchet MS" charset="0"/>
                <a:cs typeface="Trebuchet MS" charset="0"/>
              </a:rPr>
              <a:t>87 </a:t>
            </a:r>
            <a:r>
              <a:rPr lang="ru-RU" sz="4000" b="0" dirty="0" smtClean="0">
                <a:solidFill>
                  <a:srgbClr val="EE5A30"/>
                </a:solidFill>
                <a:latin typeface="Trebuchet MS" charset="0"/>
                <a:ea typeface="Trebuchet MS" charset="0"/>
                <a:cs typeface="Trebuchet MS" charset="0"/>
              </a:rPr>
              <a:t>млн</a:t>
            </a:r>
            <a:r>
              <a:rPr lang="en-GB" sz="4000" b="0" dirty="0" smtClean="0">
                <a:solidFill>
                  <a:srgbClr val="EE5A3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ru-RU" sz="4000" b="0" dirty="0" smtClean="0">
              <a:solidFill>
                <a:srgbClr val="EE5A3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ru-RU" sz="1800" b="0" dirty="0" smtClean="0">
                <a:latin typeface="Trebuchet MS" charset="0"/>
                <a:ea typeface="Trebuchet MS" charset="0"/>
                <a:cs typeface="Trebuchet MS" charset="0"/>
              </a:rPr>
              <a:t>Это 71</a:t>
            </a:r>
            <a:r>
              <a:rPr lang="ru-RU" sz="1800" b="0" dirty="0">
                <a:latin typeface="Trebuchet MS" charset="0"/>
                <a:ea typeface="Trebuchet MS" charset="0"/>
                <a:cs typeface="Trebuchet MS" charset="0"/>
              </a:rPr>
              <a:t> % от всего населения страны.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ru-RU" sz="1800" dirty="0">
                <a:latin typeface="Trebuchet MS" charset="0"/>
                <a:ea typeface="Trebuchet MS" charset="0"/>
                <a:cs typeface="Trebuchet MS" charset="0"/>
              </a:rPr>
            </a:br>
            <a:endParaRPr lang="ru-RU" sz="18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1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85000"/>
            <a:ext cx="5991076" cy="8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2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4876800" cy="48768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1744" y="286544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880764" y="1037088"/>
            <a:ext cx="6347751" cy="5353631"/>
          </a:xfrm>
        </p:spPr>
        <p:txBody>
          <a:bodyPr/>
          <a:lstStyle/>
          <a:p>
            <a:pPr marL="0" indent="0">
              <a:buClr>
                <a:srgbClr val="FFC000"/>
              </a:buClr>
              <a:buSzPct val="75000"/>
              <a:buNone/>
              <a:defRPr/>
            </a:pPr>
            <a:endParaRPr lang="ru-RU" sz="27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SzPct val="75000"/>
              <a:defRPr/>
            </a:pPr>
            <a:endParaRPr lang="ru-RU" sz="27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FFC000"/>
              </a:buClr>
              <a:buSzPct val="7500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А еще сайт </a:t>
            </a:r>
            <a:r>
              <a:rPr lang="mr-IN" sz="2800" b="1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–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это: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Безопасность  </a:t>
            </a: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Коммуникации </a:t>
            </a: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Мобильность </a:t>
            </a: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err="1" smtClean="0">
                <a:latin typeface="Trebuchet MS" charset="0"/>
                <a:ea typeface="Trebuchet MS" charset="0"/>
                <a:cs typeface="Trebuchet MS" charset="0"/>
              </a:rPr>
              <a:t>Многосайтовость</a:t>
            </a: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Интернет-магазин </a:t>
            </a: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b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err="1" smtClean="0">
                <a:latin typeface="Trebuchet MS" charset="0"/>
                <a:ea typeface="Trebuchet MS" charset="0"/>
                <a:cs typeface="Trebuchet MS" charset="0"/>
              </a:rPr>
              <a:t>Удобрый</a:t>
            </a: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 Поиск </a:t>
            </a:r>
            <a:b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2400" dirty="0" err="1" smtClean="0">
                <a:latin typeface="Trebuchet MS" charset="0"/>
                <a:ea typeface="Trebuchet MS" charset="0"/>
                <a:cs typeface="Trebuchet MS" charset="0"/>
              </a:rPr>
              <a:t>BigData</a:t>
            </a:r>
            <a: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br>
              <a:rPr lang="en-US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  <a:t>Интеграция с 1С</a:t>
            </a:r>
            <a:br>
              <a:rPr lang="ru-RU" sz="2400" dirty="0" smtClean="0">
                <a:latin typeface="Trebuchet MS" charset="0"/>
                <a:ea typeface="Trebuchet MS" charset="0"/>
                <a:cs typeface="Trebuchet MS" charset="0"/>
              </a:rPr>
            </a:br>
            <a:r>
              <a:rPr lang="en-GB" sz="2400" dirty="0" smtClean="0">
                <a:latin typeface="Trebuchet MS" charset="0"/>
                <a:ea typeface="Trebuchet MS" charset="0"/>
                <a:cs typeface="Trebuchet MS" charset="0"/>
              </a:rPr>
              <a:t>CMS</a:t>
            </a:r>
            <a:endParaRPr lang="ru-RU" sz="24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2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083" y="38001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FFC000"/>
              </a:buClr>
              <a:buSzPct val="75000"/>
              <a:buNone/>
              <a:defRPr/>
            </a:pPr>
            <a:r>
              <a:rPr lang="ru-RU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Сайт -</a:t>
            </a:r>
            <a:r>
              <a:rPr lang="en-US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это часть </a:t>
            </a:r>
            <a:r>
              <a:rPr lang="ru-RU" sz="2800" dirty="0" smtClean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бизнеса.</a:t>
            </a:r>
            <a:r>
              <a:rPr lang="en-GB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Управлять сайтом можно </a:t>
            </a:r>
            <a:r>
              <a:rPr lang="ru-RU" sz="2800" dirty="0" smtClean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быстро</a:t>
            </a:r>
            <a:r>
              <a:rPr lang="ru-RU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, просто </a:t>
            </a:r>
            <a:endParaRPr lang="ru-RU" sz="2800" dirty="0" smtClean="0">
              <a:solidFill>
                <a:srgbClr val="C04F17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Clr>
                <a:srgbClr val="FFC000"/>
              </a:buClr>
              <a:buSzPct val="75000"/>
              <a:buNone/>
              <a:defRPr/>
            </a:pPr>
            <a:r>
              <a:rPr lang="ru-RU" sz="2800" dirty="0" smtClean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и </a:t>
            </a:r>
            <a:r>
              <a:rPr lang="ru-RU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>эффективно!</a:t>
            </a:r>
            <a:r>
              <a:rPr lang="en-GB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GB" sz="2800" dirty="0">
                <a:solidFill>
                  <a:srgbClr val="C04F17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ru-RU" sz="2800" dirty="0">
              <a:solidFill>
                <a:srgbClr val="C04F1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1512" y="1700808"/>
            <a:ext cx="7992888" cy="193899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CMS </a:t>
            </a:r>
            <a:r>
              <a:rPr lang="ru-RU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lang="ru-RU" sz="400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Content</a:t>
            </a:r>
            <a:r>
              <a:rPr lang="ru-RU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Management</a:t>
            </a:r>
            <a:r>
              <a:rPr lang="ru-RU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system</a:t>
            </a:r>
            <a:r>
              <a:rPr lang="ru-RU" sz="4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)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«ДВИЖОК» </a:t>
            </a:r>
            <a:endParaRPr lang="ru-RU" sz="40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49580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система </a:t>
            </a:r>
            <a:r>
              <a:rPr lang="ru-RU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простым и</a:t>
            </a:r>
            <a:r>
              <a:rPr lang="ru-RU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понятным интерфейсом для управления</a:t>
            </a:r>
            <a:r>
              <a:rPr lang="ru-RU" sz="2000" b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всеми элементами </a:t>
            </a:r>
            <a:r>
              <a:rPr lang="ru-RU" sz="2000" b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сайта</a:t>
            </a:r>
            <a:endParaRPr lang="ru-RU" sz="2000" b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1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43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9660" y="467464"/>
            <a:ext cx="7444680" cy="83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БЕСПЛАТНАЯ 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ИЛИ КОММЕРЧЕСКАЯ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?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ru-RU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9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657315"/>
            <a:ext cx="2232248" cy="4083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226" y="1657315"/>
            <a:ext cx="4267376" cy="43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8375" y="2016185"/>
            <a:ext cx="41036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000" b="0" dirty="0">
                <a:latin typeface="Trebuchet MS" charset="0"/>
                <a:ea typeface="Trebuchet MS" charset="0"/>
                <a:cs typeface="Trebuchet MS" charset="0"/>
              </a:rPr>
              <a:t>Несмотря на нулевую стоимость лицензий</a:t>
            </a:r>
            <a:r>
              <a:rPr lang="en-US" sz="2000" b="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000" b="0" dirty="0">
                <a:latin typeface="Trebuchet MS" charset="0"/>
                <a:ea typeface="Trebuchet MS" charset="0"/>
                <a:cs typeface="Trebuchet MS" charset="0"/>
              </a:rPr>
              <a:t>бесплатных </a:t>
            </a:r>
            <a:r>
              <a:rPr lang="en-US" sz="2000" b="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2000" b="0" dirty="0">
                <a:latin typeface="Trebuchet MS" charset="0"/>
                <a:ea typeface="Trebuchet MS" charset="0"/>
                <a:cs typeface="Trebuchet MS" charset="0"/>
              </a:rPr>
              <a:t>, экономия «съедается» за счет более высокой стоимости внедрения и поддержки. </a:t>
            </a:r>
          </a:p>
          <a:p>
            <a:pPr>
              <a:buClr>
                <a:srgbClr val="FFC000"/>
              </a:buClr>
              <a:defRPr/>
            </a:pPr>
            <a:endParaRPr lang="ru-RU" sz="2000" b="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Clr>
                <a:srgbClr val="FFC000"/>
              </a:buClr>
              <a:defRPr/>
            </a:pPr>
            <a:r>
              <a:rPr lang="ru-RU" sz="2000" b="0" dirty="0">
                <a:latin typeface="Trebuchet MS" charset="0"/>
                <a:ea typeface="Trebuchet MS" charset="0"/>
                <a:cs typeface="Trebuchet MS" charset="0"/>
              </a:rPr>
              <a:t>Бесплатные </a:t>
            </a:r>
            <a:r>
              <a:rPr lang="en-US" sz="2000" b="0" dirty="0">
                <a:latin typeface="Trebuchet MS" charset="0"/>
                <a:ea typeface="Trebuchet MS" charset="0"/>
                <a:cs typeface="Trebuchet MS" charset="0"/>
              </a:rPr>
              <a:t>CMS </a:t>
            </a:r>
            <a:r>
              <a:rPr lang="ru-RU" sz="2000" b="0" dirty="0">
                <a:latin typeface="Trebuchet MS" charset="0"/>
                <a:ea typeface="Trebuchet MS" charset="0"/>
                <a:cs typeface="Trebuchet MS" charset="0"/>
              </a:rPr>
              <a:t>требуют больших затрат на обслуживание, тренинг и потери из-за нестабильной работы системы и простоев в работе.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1151620" y="291183"/>
            <a:ext cx="684076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latin typeface="Trebuchet MS" charset="0"/>
                <a:ea typeface="Trebuchet MS" charset="0"/>
                <a:cs typeface="Trebuchet MS" charset="0"/>
              </a:rPr>
              <a:t>ЭКОНОМИЯ</a:t>
            </a:r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75099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5568" y="227483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ru-RU" sz="2400" dirty="0">
                <a:latin typeface="Trebuchet MS" charset="0"/>
                <a:ea typeface="Trebuchet MS" charset="0"/>
                <a:cs typeface="Trebuchet MS" charset="0"/>
              </a:rPr>
              <a:t>С коммерческой 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CMS</a:t>
            </a:r>
            <a:r>
              <a:rPr lang="ru-RU" sz="2400" dirty="0">
                <a:latin typeface="Trebuchet MS" charset="0"/>
                <a:ea typeface="Trebuchet MS" charset="0"/>
                <a:cs typeface="Trebuchet MS" charset="0"/>
              </a:rPr>
              <a:t> заказчик получает тиражное решение, которое может обслуживать любая компания.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941486"/>
            <a:ext cx="952137" cy="95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931" y="941486"/>
            <a:ext cx="952137" cy="9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671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22942</TotalTime>
  <Words>410</Words>
  <Application>Microsoft Macintosh PowerPoint</Application>
  <PresentationFormat>Экран (4:3)</PresentationFormat>
  <Paragraphs>114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Default Design</vt:lpstr>
      <vt:lpstr>3_Default Design</vt:lpstr>
      <vt:lpstr>2_Default Design</vt:lpstr>
      <vt:lpstr>Тема Office</vt:lpstr>
      <vt:lpstr>Слайд 1</vt:lpstr>
      <vt:lpstr>Слайд 2</vt:lpstr>
      <vt:lpstr>Слайд 3</vt:lpstr>
      <vt:lpstr>Что такое сайт для любой компании?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Bitrix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user-pc</cp:lastModifiedBy>
  <cp:revision>1358</cp:revision>
  <dcterms:created xsi:type="dcterms:W3CDTF">2004-09-13T11:38:15Z</dcterms:created>
  <dcterms:modified xsi:type="dcterms:W3CDTF">2017-11-30T19:06:09Z</dcterms:modified>
</cp:coreProperties>
</file>